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3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026" cy="465297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486" y="0"/>
            <a:ext cx="3043026" cy="465297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890C4A-AD44-4083-8B87-334D9D55E4FF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1108"/>
            <a:ext cx="5619115" cy="4189254"/>
          </a:xfrm>
          <a:prstGeom prst="rect">
            <a:avLst/>
          </a:prstGeom>
        </p:spPr>
        <p:txBody>
          <a:bodyPr vert="horz" lIns="93315" tIns="46658" rIns="93315" bIns="4665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216"/>
            <a:ext cx="3043026" cy="465297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486" y="8842216"/>
            <a:ext cx="3043026" cy="465297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30D471-77D3-408B-82C1-5A0441500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20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C07D-C157-4122-AC23-7EFF978D1884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85A2-34B3-41EB-B302-E1278127A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EEE1C-0E6B-4698-97C3-CD2EB0867133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C9BD0-B3A2-4B61-9305-84A91DAF9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7EB0D-135A-4BB2-96C5-6CD38139ED89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34898-CBC0-4FE4-8106-259B0B740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3C63E-75B5-4E78-9118-56B490978D06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4AB47-B24C-4C1B-945E-DDF5EDD3D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AFC7-564D-4B02-A52F-99D408E9ABB2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93A26-A5EE-48F0-8474-23A794B25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00FED-ACDD-42E1-9A47-1AE7F506C670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98A4-5B79-4AEE-A379-8F93BDC57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C814-7794-485E-AD95-7126E43617EB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460-4381-4B27-B006-5985D0920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A267-F957-4F85-9BF2-10022FD276EE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12C6-5325-43BA-BB6E-C82B21C29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8C3A-37EF-4EE6-9B7F-A3DB7D228CE4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D88D5-41C4-4811-9B09-9A53C56AA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52541-3273-4ACB-A0CB-39573FD4D730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ACAD3-5811-4F0E-A2F2-27ADF157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79C5-560E-435E-89B7-31272DC4E952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179B-74EE-4E38-8CF1-26E5DBDFF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CEADEB-4EAD-43AB-AFD3-6BCD857033D5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45C4F2-E0A6-498C-AD4A-C1E2BC0C1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 b="0" dirty="0" smtClean="0">
                <a:solidFill>
                  <a:schemeClr val="tx1"/>
                </a:solidFill>
                <a:effectLst/>
              </a:rPr>
              <a:t>Hazing Reporting Timeline</a:t>
            </a:r>
            <a:endParaRPr lang="en-US" sz="32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77581"/>
          </a:xfrm>
        </p:spPr>
        <p:txBody>
          <a:bodyPr/>
          <a:lstStyle/>
          <a:p>
            <a:pPr lvl="0"/>
            <a:r>
              <a:rPr lang="en-US" sz="1600" dirty="0" smtClean="0">
                <a:solidFill>
                  <a:srgbClr val="000000"/>
                </a:solidFill>
              </a:rPr>
              <a:t>OPREP-3 SIR reporting timeline per MCO 3504.2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US" sz="1400" dirty="0" smtClean="0"/>
              <a:t>Voice reporting = 30 min</a:t>
            </a:r>
          </a:p>
          <a:p>
            <a:pPr lvl="1"/>
            <a:r>
              <a:rPr lang="en-US" sz="1400" dirty="0" smtClean="0"/>
              <a:t>Message Reporting = 6 hours</a:t>
            </a:r>
          </a:p>
          <a:p>
            <a:pPr lvl="1">
              <a:buNone/>
            </a:pPr>
            <a:endParaRPr lang="en-US" sz="1600" dirty="0" smtClean="0"/>
          </a:p>
          <a:p>
            <a:pPr lvl="2">
              <a:buFont typeface="Wingdings" pitchFamily="2" charset="2"/>
              <a:buChar char="Ø"/>
            </a:pPr>
            <a:endParaRPr lang="en-US" sz="1400" dirty="0" smtClean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ight Arrow 5"/>
          <p:cNvSpPr/>
          <p:nvPr/>
        </p:nvSpPr>
        <p:spPr bwMode="auto">
          <a:xfrm>
            <a:off x="152400" y="5638800"/>
            <a:ext cx="8839200" cy="1219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3300"/>
                </a:solidFill>
              </a:rPr>
              <a:t>  Incident  </a:t>
            </a:r>
            <a:r>
              <a:rPr lang="en-US" sz="1200" b="1" dirty="0" smtClean="0">
                <a:solidFill>
                  <a:srgbClr val="00B050"/>
                </a:solidFill>
              </a:rPr>
              <a:t>MCOC</a:t>
            </a:r>
            <a:r>
              <a:rPr lang="en-US" sz="1200" b="1" dirty="0" smtClean="0">
                <a:solidFill>
                  <a:srgbClr val="FF3300"/>
                </a:solidFill>
              </a:rPr>
              <a:t>  Report </a:t>
            </a:r>
            <a:r>
              <a:rPr lang="en-US" sz="1200" b="1" dirty="0">
                <a:solidFill>
                  <a:srgbClr val="FF3300"/>
                </a:solidFill>
              </a:rPr>
              <a:t>sent  </a:t>
            </a:r>
            <a:r>
              <a:rPr lang="en-US" sz="1200" b="1" dirty="0" smtClean="0">
                <a:solidFill>
                  <a:srgbClr val="FF3300"/>
                </a:solidFill>
              </a:rPr>
              <a:t> </a:t>
            </a:r>
            <a:r>
              <a:rPr lang="en-US" sz="1200" b="1" dirty="0">
                <a:solidFill>
                  <a:srgbClr val="FF3300"/>
                </a:solidFill>
              </a:rPr>
              <a:t>Leadership  </a:t>
            </a:r>
            <a:r>
              <a:rPr lang="en-US" sz="1200" b="1" dirty="0" smtClean="0">
                <a:solidFill>
                  <a:srgbClr val="FF3300"/>
                </a:solidFill>
              </a:rPr>
              <a:t> </a:t>
            </a:r>
            <a:r>
              <a:rPr lang="en-US" sz="1200" b="1" dirty="0">
                <a:solidFill>
                  <a:srgbClr val="FF3300"/>
                </a:solidFill>
              </a:rPr>
              <a:t>Initial   Investigation  </a:t>
            </a:r>
            <a:r>
              <a:rPr lang="en-US" sz="1200" b="1" dirty="0" smtClean="0">
                <a:solidFill>
                  <a:srgbClr val="FF3300"/>
                </a:solidFill>
              </a:rPr>
              <a:t>      </a:t>
            </a:r>
            <a:r>
              <a:rPr lang="en-US" sz="1200" b="1" dirty="0" smtClean="0">
                <a:solidFill>
                  <a:srgbClr val="FF3300"/>
                </a:solidFill>
              </a:rPr>
              <a:t>    Final               </a:t>
            </a:r>
            <a:r>
              <a:rPr lang="en-US" sz="1200" b="1" dirty="0" smtClean="0">
                <a:solidFill>
                  <a:srgbClr val="FF3300"/>
                </a:solidFill>
              </a:rPr>
              <a:t>Continuation        </a:t>
            </a:r>
            <a:r>
              <a:rPr lang="en-US" sz="1200" b="1" dirty="0" smtClean="0">
                <a:solidFill>
                  <a:srgbClr val="FF3300"/>
                </a:solidFill>
              </a:rPr>
              <a:t>Records </a:t>
            </a:r>
            <a:endParaRPr lang="en-US" sz="1200" b="1" dirty="0">
              <a:solidFill>
                <a:srgbClr val="FF33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3300"/>
                </a:solidFill>
              </a:rPr>
              <a:t>                                                      notified        </a:t>
            </a:r>
            <a:r>
              <a:rPr lang="en-US" sz="1200" b="1" dirty="0" smtClean="0">
                <a:solidFill>
                  <a:srgbClr val="FF3300"/>
                </a:solidFill>
              </a:rPr>
              <a:t>DASH                                    </a:t>
            </a:r>
            <a:r>
              <a:rPr lang="en-US" sz="1200" b="1" dirty="0" err="1" smtClean="0">
                <a:solidFill>
                  <a:srgbClr val="FF3300"/>
                </a:solidFill>
              </a:rPr>
              <a:t>DASH</a:t>
            </a:r>
            <a:r>
              <a:rPr lang="en-US" sz="1200" b="1" dirty="0" smtClean="0">
                <a:solidFill>
                  <a:srgbClr val="FF3300"/>
                </a:solidFill>
              </a:rPr>
              <a:t>              </a:t>
            </a:r>
            <a:r>
              <a:rPr lang="en-US" sz="1200" b="1" dirty="0" err="1" smtClean="0">
                <a:solidFill>
                  <a:srgbClr val="FF3300"/>
                </a:solidFill>
              </a:rPr>
              <a:t>DASH</a:t>
            </a:r>
            <a:r>
              <a:rPr lang="en-US" sz="1200" b="1" dirty="0" smtClean="0">
                <a:solidFill>
                  <a:srgbClr val="FF3300"/>
                </a:solidFill>
              </a:rPr>
              <a:t>                      </a:t>
            </a:r>
            <a:r>
              <a:rPr lang="en-US" sz="1200" b="1" dirty="0" smtClean="0">
                <a:solidFill>
                  <a:srgbClr val="FF3300"/>
                </a:solidFill>
              </a:rPr>
              <a:t>retention</a:t>
            </a:r>
            <a:endParaRPr lang="en-US" sz="1200" b="1" dirty="0">
              <a:solidFill>
                <a:srgbClr val="FF33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3300"/>
                </a:solidFill>
              </a:rPr>
              <a:t>  </a:t>
            </a:r>
            <a:r>
              <a:rPr lang="en-US" sz="1200" b="1" dirty="0">
                <a:solidFill>
                  <a:srgbClr val="3333CC"/>
                </a:solidFill>
              </a:rPr>
              <a:t>(H-hour )   </a:t>
            </a:r>
            <a:r>
              <a:rPr lang="en-US" sz="1200" b="1" dirty="0" smtClean="0">
                <a:solidFill>
                  <a:srgbClr val="00B050"/>
                </a:solidFill>
              </a:rPr>
              <a:t>(30 min) </a:t>
            </a:r>
            <a:r>
              <a:rPr lang="en-US" sz="1200" b="1" dirty="0">
                <a:solidFill>
                  <a:srgbClr val="3333CC"/>
                </a:solidFill>
              </a:rPr>
              <a:t>(+ 6 hrs)                         </a:t>
            </a:r>
            <a:r>
              <a:rPr lang="en-US" sz="1200" b="1" dirty="0" smtClean="0">
                <a:solidFill>
                  <a:srgbClr val="3333CC"/>
                </a:solidFill>
              </a:rPr>
              <a:t> </a:t>
            </a:r>
            <a:r>
              <a:rPr lang="en-US" sz="1200" b="1" dirty="0">
                <a:solidFill>
                  <a:srgbClr val="3333CC"/>
                </a:solidFill>
              </a:rPr>
              <a:t>(+3 days)  (+14-30 days) </a:t>
            </a:r>
            <a:r>
              <a:rPr lang="en-US" sz="1200" b="1" dirty="0" smtClean="0">
                <a:solidFill>
                  <a:srgbClr val="3333CC"/>
                </a:solidFill>
              </a:rPr>
              <a:t>      (+</a:t>
            </a:r>
            <a:r>
              <a:rPr lang="en-US" sz="1200" b="1" dirty="0">
                <a:solidFill>
                  <a:srgbClr val="3333CC"/>
                </a:solidFill>
              </a:rPr>
              <a:t>3 days)    </a:t>
            </a:r>
            <a:r>
              <a:rPr lang="en-US" sz="1200" b="1" dirty="0" smtClean="0">
                <a:solidFill>
                  <a:srgbClr val="3333CC"/>
                </a:solidFill>
              </a:rPr>
              <a:t>         </a:t>
            </a:r>
            <a:r>
              <a:rPr lang="en-US" sz="1200" b="1" dirty="0">
                <a:solidFill>
                  <a:srgbClr val="3333CC"/>
                </a:solidFill>
              </a:rPr>
              <a:t>(+3 days)           (+2 years / 730 days)        </a:t>
            </a:r>
            <a:endParaRPr lang="en-US" sz="1200" b="1" dirty="0">
              <a:solidFill>
                <a:srgbClr val="FF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876800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Command  notification  / aware of hazing incident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886200"/>
            <a:ext cx="1524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Command  sends OPREP / SIR to MCOC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Voice Report – 30 Min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Message / SIR – 6 Hours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2948226"/>
            <a:ext cx="160020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MCOC sends NIPR  email message </a:t>
            </a:r>
            <a:r>
              <a:rPr lang="en-US" sz="1000" b="1" dirty="0">
                <a:solidFill>
                  <a:srgbClr val="000000"/>
                </a:solidFill>
              </a:rPr>
              <a:t>sent  ASAP</a:t>
            </a:r>
            <a:r>
              <a:rPr lang="en-US" sz="1000" dirty="0">
                <a:solidFill>
                  <a:srgbClr val="000000"/>
                </a:solidFill>
              </a:rPr>
              <a:t> to Marine Corps leadership (CMC,ACMC, etc.)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2286000"/>
            <a:ext cx="1600200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Command / EOA submit initial </a:t>
            </a:r>
            <a:r>
              <a:rPr lang="en-US" sz="1000" dirty="0" smtClean="0">
                <a:solidFill>
                  <a:srgbClr val="000000"/>
                </a:solidFill>
              </a:rPr>
              <a:t>DASH </a:t>
            </a:r>
            <a:r>
              <a:rPr lang="en-US" sz="1000" dirty="0">
                <a:solidFill>
                  <a:srgbClr val="000000"/>
                </a:solidFill>
              </a:rPr>
              <a:t>within 72 hours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62400" y="2971800"/>
            <a:ext cx="16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Inquiry completed within 14 days / command investigation completed within 30 days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3886200"/>
            <a:ext cx="1600200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Disposition / resolution – Final </a:t>
            </a:r>
            <a:r>
              <a:rPr lang="en-US" sz="1000" dirty="0" smtClean="0">
                <a:solidFill>
                  <a:srgbClr val="000000"/>
                </a:solidFill>
              </a:rPr>
              <a:t>DASH </a:t>
            </a:r>
            <a:r>
              <a:rPr lang="en-US" sz="1000" dirty="0">
                <a:solidFill>
                  <a:srgbClr val="000000"/>
                </a:solidFill>
              </a:rPr>
              <a:t>due within 72 hours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9300" y="4572000"/>
            <a:ext cx="16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Continuation </a:t>
            </a:r>
            <a:r>
              <a:rPr lang="en-US" sz="1000" dirty="0" smtClean="0">
                <a:solidFill>
                  <a:srgbClr val="000000"/>
                </a:solidFill>
              </a:rPr>
              <a:t>DASH due </a:t>
            </a:r>
            <a:r>
              <a:rPr lang="en-US" sz="1000" dirty="0">
                <a:solidFill>
                  <a:srgbClr val="000000"/>
                </a:solidFill>
              </a:rPr>
              <a:t>within 72 hours  at completion of adjudication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05700" y="4572000"/>
            <a:ext cx="14859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Retention by command two years, Electronic </a:t>
            </a:r>
            <a:r>
              <a:rPr lang="en-US" sz="1000" dirty="0" smtClean="0">
                <a:solidFill>
                  <a:srgbClr val="000000"/>
                </a:solidFill>
              </a:rPr>
              <a:t>DASH </a:t>
            </a:r>
            <a:r>
              <a:rPr lang="en-US" sz="1000" dirty="0">
                <a:solidFill>
                  <a:srgbClr val="000000"/>
                </a:solidFill>
              </a:rPr>
              <a:t>maintained by HQMC-MPE</a:t>
            </a:r>
          </a:p>
        </p:txBody>
      </p:sp>
      <p:sp>
        <p:nvSpPr>
          <p:cNvPr id="16" name="Down Arrow 15"/>
          <p:cNvSpPr/>
          <p:nvPr/>
        </p:nvSpPr>
        <p:spPr bwMode="auto">
          <a:xfrm>
            <a:off x="609600" y="5257800"/>
            <a:ext cx="228600" cy="6858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1981200" y="4724400"/>
            <a:ext cx="228600" cy="12192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743200" y="3810000"/>
            <a:ext cx="228600" cy="21336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3581400" y="2819400"/>
            <a:ext cx="228600" cy="31242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191000" y="3657600"/>
            <a:ext cx="228600" cy="22860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5402580" y="4446915"/>
            <a:ext cx="228600" cy="15240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6827520" y="5248774"/>
            <a:ext cx="228600" cy="6858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8039100" y="5257800"/>
            <a:ext cx="228600" cy="6858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1143000" y="5276909"/>
            <a:ext cx="228600" cy="692481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7350955" y="2808849"/>
            <a:ext cx="228600" cy="15240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7940" y="2028855"/>
            <a:ext cx="2537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EOA &amp; Legal Review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 Days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1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 dirty="0" smtClean="0"/>
              <a:t>Sexual Harassment</a:t>
            </a:r>
            <a:r>
              <a:rPr lang="en-US" sz="3200" b="0" dirty="0" smtClean="0">
                <a:solidFill>
                  <a:schemeClr val="tx1"/>
                </a:solidFill>
                <a:effectLst/>
              </a:rPr>
              <a:t> Reporting Timeline 14 days </a:t>
            </a:r>
            <a:endParaRPr lang="en-US" sz="32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1"/>
            <a:ext cx="8534400" cy="4419600"/>
          </a:xfrm>
        </p:spPr>
        <p:txBody>
          <a:bodyPr/>
          <a:lstStyle/>
          <a:p>
            <a:pPr lvl="1">
              <a:buNone/>
            </a:pPr>
            <a:endParaRPr lang="en-US" sz="1600" dirty="0" smtClean="0"/>
          </a:p>
          <a:p>
            <a:pPr lvl="2">
              <a:buFont typeface="Wingdings" pitchFamily="2" charset="2"/>
              <a:buChar char="Ø"/>
            </a:pPr>
            <a:endParaRPr lang="en-US" sz="1400" dirty="0" smtClean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ight Arrow 5"/>
          <p:cNvSpPr/>
          <p:nvPr/>
        </p:nvSpPr>
        <p:spPr bwMode="auto">
          <a:xfrm>
            <a:off x="152400" y="5638800"/>
            <a:ext cx="8991600" cy="1219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3300"/>
                </a:solidFill>
              </a:rPr>
              <a:t>  Incident              </a:t>
            </a:r>
            <a:r>
              <a:rPr lang="en-US" sz="1200" b="1" dirty="0" smtClean="0">
                <a:solidFill>
                  <a:srgbClr val="FF3300"/>
                </a:solidFill>
              </a:rPr>
              <a:t>Counseling     </a:t>
            </a:r>
            <a:r>
              <a:rPr lang="en-US" sz="1200" b="1" dirty="0">
                <a:solidFill>
                  <a:srgbClr val="FF3300"/>
                </a:solidFill>
              </a:rPr>
              <a:t>Leadership    Initial   </a:t>
            </a:r>
            <a:r>
              <a:rPr lang="en-US" sz="1200" b="1" dirty="0">
                <a:solidFill>
                  <a:srgbClr val="00B050"/>
                </a:solidFill>
              </a:rPr>
              <a:t>Investigation</a:t>
            </a:r>
            <a:r>
              <a:rPr lang="en-US" sz="1200" b="1" dirty="0">
                <a:solidFill>
                  <a:srgbClr val="FF3300"/>
                </a:solidFill>
              </a:rPr>
              <a:t>  </a:t>
            </a:r>
            <a:r>
              <a:rPr lang="en-US" sz="1200" b="1" dirty="0" smtClean="0">
                <a:solidFill>
                  <a:srgbClr val="FF3300"/>
                </a:solidFill>
              </a:rPr>
              <a:t>   </a:t>
            </a:r>
            <a:r>
              <a:rPr lang="en-US" sz="1200" b="1" dirty="0" smtClean="0">
                <a:solidFill>
                  <a:srgbClr val="00B050"/>
                </a:solidFill>
              </a:rPr>
              <a:t>Reviews</a:t>
            </a:r>
            <a:r>
              <a:rPr lang="en-US" sz="1200" b="1" dirty="0" smtClean="0">
                <a:solidFill>
                  <a:srgbClr val="FF3300"/>
                </a:solidFill>
              </a:rPr>
              <a:t>        </a:t>
            </a:r>
            <a:r>
              <a:rPr lang="en-US" sz="1200" b="1" dirty="0" smtClean="0">
                <a:solidFill>
                  <a:srgbClr val="00B050"/>
                </a:solidFill>
              </a:rPr>
              <a:t>Investigation</a:t>
            </a:r>
            <a:r>
              <a:rPr lang="en-US" sz="1200" b="1" dirty="0" smtClean="0">
                <a:solidFill>
                  <a:srgbClr val="FF3300"/>
                </a:solidFill>
              </a:rPr>
              <a:t>  Update          Final        </a:t>
            </a:r>
            <a:endParaRPr lang="en-US" sz="1200" b="1" dirty="0">
              <a:solidFill>
                <a:srgbClr val="FF33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3300"/>
                </a:solidFill>
              </a:rPr>
              <a:t>                                                      notified         </a:t>
            </a:r>
            <a:r>
              <a:rPr lang="en-US" sz="1200" b="1" dirty="0" smtClean="0">
                <a:solidFill>
                  <a:srgbClr val="FF3300"/>
                </a:solidFill>
              </a:rPr>
              <a:t> DASH                                                    </a:t>
            </a:r>
            <a:r>
              <a:rPr lang="en-US" sz="1200" b="1" dirty="0" smtClean="0">
                <a:solidFill>
                  <a:srgbClr val="00B050"/>
                </a:solidFill>
              </a:rPr>
              <a:t>Completed</a:t>
            </a:r>
            <a:r>
              <a:rPr lang="en-US" sz="1200" b="1" dirty="0" smtClean="0">
                <a:solidFill>
                  <a:srgbClr val="FF3300"/>
                </a:solidFill>
              </a:rPr>
              <a:t>      DASH           </a:t>
            </a:r>
            <a:r>
              <a:rPr lang="en-US" sz="1200" b="1" dirty="0" err="1" smtClean="0">
                <a:solidFill>
                  <a:srgbClr val="FF3300"/>
                </a:solidFill>
              </a:rPr>
              <a:t>DASH</a:t>
            </a:r>
            <a:endParaRPr lang="en-US" sz="1200" b="1" dirty="0">
              <a:solidFill>
                <a:srgbClr val="FF33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3300"/>
                </a:solidFill>
              </a:rPr>
              <a:t>  </a:t>
            </a:r>
            <a:r>
              <a:rPr lang="en-US" sz="1200" b="1" dirty="0">
                <a:solidFill>
                  <a:srgbClr val="3333CC"/>
                </a:solidFill>
              </a:rPr>
              <a:t>(H-hour )            </a:t>
            </a:r>
            <a:r>
              <a:rPr lang="en-US" sz="1200" b="1" dirty="0" smtClean="0">
                <a:solidFill>
                  <a:srgbClr val="3333CC"/>
                </a:solidFill>
              </a:rPr>
              <a:t>  (24-72 </a:t>
            </a:r>
            <a:r>
              <a:rPr lang="en-US" sz="1200" b="1" dirty="0" err="1" smtClean="0">
                <a:solidFill>
                  <a:srgbClr val="3333CC"/>
                </a:solidFill>
              </a:rPr>
              <a:t>hrs</a:t>
            </a:r>
            <a:r>
              <a:rPr lang="en-US" sz="1200" b="1" dirty="0">
                <a:solidFill>
                  <a:srgbClr val="3333CC"/>
                </a:solidFill>
              </a:rPr>
              <a:t>) </a:t>
            </a:r>
            <a:r>
              <a:rPr lang="en-US" sz="1200" b="1" dirty="0" smtClean="0">
                <a:solidFill>
                  <a:srgbClr val="3333CC"/>
                </a:solidFill>
              </a:rPr>
              <a:t>    (+24 </a:t>
            </a:r>
            <a:r>
              <a:rPr lang="en-US" sz="1200" b="1" dirty="0" err="1" smtClean="0">
                <a:solidFill>
                  <a:srgbClr val="3333CC"/>
                </a:solidFill>
              </a:rPr>
              <a:t>hrs</a:t>
            </a:r>
            <a:r>
              <a:rPr lang="en-US" sz="1200" b="1" dirty="0" smtClean="0">
                <a:solidFill>
                  <a:srgbClr val="3333CC"/>
                </a:solidFill>
              </a:rPr>
              <a:t>)     (+</a:t>
            </a:r>
            <a:r>
              <a:rPr lang="en-US" sz="1200" b="1" dirty="0">
                <a:solidFill>
                  <a:srgbClr val="3333CC"/>
                </a:solidFill>
              </a:rPr>
              <a:t>3 days)  </a:t>
            </a:r>
            <a:r>
              <a:rPr lang="en-US" sz="1200" b="1" dirty="0" smtClean="0">
                <a:solidFill>
                  <a:srgbClr val="3333CC"/>
                </a:solidFill>
              </a:rPr>
              <a:t>    </a:t>
            </a:r>
            <a:r>
              <a:rPr lang="en-US" sz="1200" b="1" dirty="0" smtClean="0">
                <a:solidFill>
                  <a:srgbClr val="00B050"/>
                </a:solidFill>
              </a:rPr>
              <a:t>(</a:t>
            </a:r>
            <a:r>
              <a:rPr lang="en-US" sz="1200" b="1" dirty="0">
                <a:solidFill>
                  <a:srgbClr val="00B050"/>
                </a:solidFill>
              </a:rPr>
              <a:t>7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>
                <a:solidFill>
                  <a:srgbClr val="00B050"/>
                </a:solidFill>
              </a:rPr>
              <a:t>days) </a:t>
            </a:r>
            <a:r>
              <a:rPr lang="en-US" sz="1200" b="1" dirty="0" smtClean="0">
                <a:solidFill>
                  <a:srgbClr val="00B050"/>
                </a:solidFill>
              </a:rPr>
              <a:t>       (3 </a:t>
            </a:r>
            <a:r>
              <a:rPr lang="en-US" sz="1200" b="1" dirty="0">
                <a:solidFill>
                  <a:srgbClr val="00B050"/>
                </a:solidFill>
              </a:rPr>
              <a:t>days) </a:t>
            </a:r>
            <a:r>
              <a:rPr lang="en-US" sz="1200" b="1" dirty="0" smtClean="0">
                <a:solidFill>
                  <a:srgbClr val="00B050"/>
                </a:solidFill>
              </a:rPr>
              <a:t>        (4days)          </a:t>
            </a:r>
            <a:r>
              <a:rPr lang="en-US" sz="1200" b="1" dirty="0" smtClean="0">
                <a:solidFill>
                  <a:srgbClr val="3333CC"/>
                </a:solidFill>
              </a:rPr>
              <a:t>(+</a:t>
            </a:r>
            <a:r>
              <a:rPr lang="en-US" sz="1200" b="1" dirty="0">
                <a:solidFill>
                  <a:srgbClr val="3333CC"/>
                </a:solidFill>
              </a:rPr>
              <a:t>3 days</a:t>
            </a:r>
            <a:r>
              <a:rPr lang="en-US" sz="1200" b="1" dirty="0" smtClean="0">
                <a:solidFill>
                  <a:srgbClr val="3333CC"/>
                </a:solidFill>
              </a:rPr>
              <a:t>)   (+3 days)</a:t>
            </a:r>
            <a:endParaRPr lang="en-US" sz="1200" b="1" dirty="0">
              <a:solidFill>
                <a:srgbClr val="FF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876800"/>
            <a:ext cx="1600200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Complainant  is referred to EOA office for assistance  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0595" y="3843800"/>
            <a:ext cx="16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EOA conducts intake,  counseling, and clarifies concerns</a:t>
            </a:r>
            <a:endParaRPr lang="en-US" sz="1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2948226"/>
            <a:ext cx="16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EOA notifies commander  and GCMCA of formal/informal  complaint reported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87109" y="1978224"/>
            <a:ext cx="160020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IO Appointed, EOA </a:t>
            </a:r>
            <a:r>
              <a:rPr lang="en-US" sz="1000" dirty="0">
                <a:solidFill>
                  <a:srgbClr val="000000"/>
                </a:solidFill>
              </a:rPr>
              <a:t>submit initial </a:t>
            </a:r>
            <a:r>
              <a:rPr lang="en-US" sz="1000" dirty="0" smtClean="0">
                <a:solidFill>
                  <a:srgbClr val="000000"/>
                </a:solidFill>
              </a:rPr>
              <a:t>DASH </a:t>
            </a:r>
            <a:r>
              <a:rPr lang="en-US" sz="1000" dirty="0">
                <a:solidFill>
                  <a:srgbClr val="000000"/>
                </a:solidFill>
              </a:rPr>
              <a:t>within 72 </a:t>
            </a:r>
            <a:r>
              <a:rPr lang="en-US" sz="1000" dirty="0" smtClean="0">
                <a:solidFill>
                  <a:srgbClr val="000000"/>
                </a:solidFill>
              </a:rPr>
              <a:t>hours.  Notifies complainant of the start of the investigation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65821" y="2977116"/>
            <a:ext cx="16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B050"/>
                </a:solidFill>
              </a:rPr>
              <a:t>Inquiry completed within 3</a:t>
            </a:r>
            <a:r>
              <a:rPr lang="en-US" sz="1000" dirty="0" smtClean="0">
                <a:solidFill>
                  <a:srgbClr val="00B050"/>
                </a:solidFill>
              </a:rPr>
              <a:t> </a:t>
            </a:r>
            <a:r>
              <a:rPr lang="en-US" sz="1000" dirty="0">
                <a:solidFill>
                  <a:srgbClr val="00B050"/>
                </a:solidFill>
              </a:rPr>
              <a:t>days / command investigation completed within </a:t>
            </a:r>
            <a:r>
              <a:rPr lang="en-US" sz="1000" b="1" dirty="0">
                <a:solidFill>
                  <a:srgbClr val="00B050"/>
                </a:solidFill>
              </a:rPr>
              <a:t>7</a:t>
            </a:r>
            <a:r>
              <a:rPr lang="en-US" sz="1000" b="1" dirty="0" smtClean="0">
                <a:solidFill>
                  <a:srgbClr val="00B050"/>
                </a:solidFill>
              </a:rPr>
              <a:t> </a:t>
            </a:r>
            <a:r>
              <a:rPr lang="en-US" sz="1000" b="1" dirty="0">
                <a:solidFill>
                  <a:srgbClr val="00B050"/>
                </a:solidFill>
              </a:rPr>
              <a:t>days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1" y="3788658"/>
            <a:ext cx="1371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B050"/>
                </a:solidFill>
              </a:rPr>
              <a:t>SJA and EOA reviews conducted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77077" y="4549092"/>
            <a:ext cx="110401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Final DASH due </a:t>
            </a:r>
            <a:r>
              <a:rPr lang="en-US" sz="1000" dirty="0">
                <a:solidFill>
                  <a:srgbClr val="000000"/>
                </a:solidFill>
              </a:rPr>
              <a:t>within 72 hours  at completion of adjudication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94917" y="1412169"/>
            <a:ext cx="2221319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0000"/>
                </a:solidFill>
              </a:rPr>
              <a:t>RECORDS RETENTION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Complete case file maintained by EO office for </a:t>
            </a:r>
            <a:r>
              <a:rPr lang="en-US" sz="1000" dirty="0">
                <a:solidFill>
                  <a:srgbClr val="000000"/>
                </a:solidFill>
              </a:rPr>
              <a:t>two years, </a:t>
            </a:r>
            <a:r>
              <a:rPr lang="en-US" sz="1000" dirty="0" smtClean="0">
                <a:solidFill>
                  <a:srgbClr val="000000"/>
                </a:solidFill>
              </a:rPr>
              <a:t>then transfer to HQMC JA Division.  Electronic DASH </a:t>
            </a:r>
            <a:r>
              <a:rPr lang="en-US" sz="1000" dirty="0">
                <a:solidFill>
                  <a:srgbClr val="000000"/>
                </a:solidFill>
              </a:rPr>
              <a:t>maintained by HQMC-MPE</a:t>
            </a:r>
          </a:p>
        </p:txBody>
      </p:sp>
      <p:sp>
        <p:nvSpPr>
          <p:cNvPr id="16" name="Down Arrow 15"/>
          <p:cNvSpPr/>
          <p:nvPr/>
        </p:nvSpPr>
        <p:spPr bwMode="auto">
          <a:xfrm>
            <a:off x="621117" y="5433773"/>
            <a:ext cx="331383" cy="52447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1981200" y="4572000"/>
            <a:ext cx="228600" cy="13716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743200" y="3679686"/>
            <a:ext cx="304800" cy="2263914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3581400" y="2826296"/>
            <a:ext cx="228600" cy="3103602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419600" y="3679686"/>
            <a:ext cx="228600" cy="2263914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5219700" y="4212394"/>
            <a:ext cx="228600" cy="1745857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7264791" y="5447949"/>
            <a:ext cx="228600" cy="496125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8246435" y="5307358"/>
            <a:ext cx="228600" cy="59593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6999" y="4549093"/>
            <a:ext cx="1500078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GCMCA and EOA  notified of Disposition </a:t>
            </a:r>
            <a:r>
              <a:rPr lang="en-US" sz="1000" dirty="0">
                <a:solidFill>
                  <a:srgbClr val="000000"/>
                </a:solidFill>
              </a:rPr>
              <a:t>/ resolution – </a:t>
            </a:r>
            <a:r>
              <a:rPr lang="en-US" sz="1000" dirty="0" smtClean="0">
                <a:solidFill>
                  <a:srgbClr val="000000"/>
                </a:solidFill>
              </a:rPr>
              <a:t>Update DASH </a:t>
            </a:r>
            <a:r>
              <a:rPr lang="en-US" sz="1000" dirty="0">
                <a:solidFill>
                  <a:srgbClr val="000000"/>
                </a:solidFill>
              </a:rPr>
              <a:t>due within 72 hours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89891" y="1318531"/>
            <a:ext cx="2221319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0000"/>
                </a:solidFill>
              </a:rPr>
              <a:t>COMPLIANCE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Process meets requirements outlined in 10 U.S.C. 156.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1417185"/>
            <a:ext cx="2221319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0000"/>
                </a:solidFill>
              </a:rPr>
              <a:t>VICTIM ASSISTANCE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Victim Assistance services are briefed during the intake process and available throughout the MEO process.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6134100" y="4157431"/>
            <a:ext cx="228600" cy="1745857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33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51821" y="3775609"/>
            <a:ext cx="13538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B050"/>
                </a:solidFill>
              </a:rPr>
              <a:t>GCMCA endorsement</a:t>
            </a:r>
            <a:endParaRPr lang="en-US" sz="1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10799</TotalTime>
  <Words>371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Hazing Reporting Timeline</vt:lpstr>
      <vt:lpstr>Sexual Harassment Reporting Timeline 14 days 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Demographics demand we change…</dc:title>
  <dc:creator>aurora.abalos</dc:creator>
  <cp:lastModifiedBy>Leonguerrero MSgt Michael J.</cp:lastModifiedBy>
  <cp:revision>161</cp:revision>
  <cp:lastPrinted>2015-10-21T16:24:17Z</cp:lastPrinted>
  <dcterms:created xsi:type="dcterms:W3CDTF">2010-09-29T15:21:36Z</dcterms:created>
  <dcterms:modified xsi:type="dcterms:W3CDTF">2018-04-16T19:03:13Z</dcterms:modified>
</cp:coreProperties>
</file>